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1" r:id="rId5"/>
    <p:sldId id="262" r:id="rId6"/>
    <p:sldId id="267" r:id="rId7"/>
    <p:sldId id="259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96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Notion de Cohérence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RUPTURES ET CONTINUITES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36159" y="597566"/>
            <a:ext cx="41459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</a:rPr>
              <a:t>LES PRATIQUES </a:t>
            </a:r>
            <a:r>
              <a:rPr lang="fr-FR" sz="3600" dirty="0" smtClean="0">
                <a:solidFill>
                  <a:schemeClr val="bg1"/>
                </a:solidFill>
              </a:rPr>
              <a:t>PEDAGOGIQUES</a:t>
            </a:r>
          </a:p>
          <a:p>
            <a:r>
              <a:rPr lang="fr-FR" sz="3600" dirty="0" smtClean="0">
                <a:solidFill>
                  <a:schemeClr val="bg1"/>
                </a:solidFill>
              </a:rPr>
              <a:t> </a:t>
            </a:r>
            <a:r>
              <a:rPr lang="fr-FR" sz="3600" dirty="0">
                <a:solidFill>
                  <a:schemeClr val="bg1"/>
                </a:solidFill>
              </a:rPr>
              <a:t>DANS L’ENSEIGNEMENT BILINGUE</a:t>
            </a:r>
          </a:p>
        </p:txBody>
      </p:sp>
    </p:spTree>
    <p:extLst>
      <p:ext uri="{BB962C8B-B14F-4D97-AF65-F5344CB8AC3E}">
        <p14:creationId xmlns:p14="http://schemas.microsoft.com/office/powerpoint/2010/main" val="1579616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Cohérence ?</a:t>
            </a:r>
            <a:endParaRPr lang="fr-FR" sz="44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98474" y="1352687"/>
            <a:ext cx="7556313" cy="4144963"/>
          </a:xfrm>
        </p:spPr>
        <p:txBody>
          <a:bodyPr>
            <a:noAutofit/>
          </a:bodyPr>
          <a:lstStyle/>
          <a:p>
            <a:r>
              <a:rPr lang="fr-FR" sz="2400" dirty="0" smtClean="0"/>
              <a:t>L’élève peut-il apprendre sereinement entre le cours magistral du professeur de français, les séquences de pédagogie active du professeur d’espagnol et les apprentissages par cœur du professeur d’anglais ?</a:t>
            </a:r>
          </a:p>
          <a:p>
            <a:r>
              <a:rPr lang="fr-FR" sz="2400" dirty="0" smtClean="0"/>
              <a:t>A-t-il le droit de participer, de se lever pour aller chercher seul un dictionnaire avec l’un et l’autre des professeurs?</a:t>
            </a:r>
            <a:endParaRPr lang="fr-FR" sz="2400" dirty="0"/>
          </a:p>
          <a:p>
            <a:r>
              <a:rPr lang="fr-FR" sz="2400" dirty="0" smtClean="0"/>
              <a:t>La question de la cohérence se pose dès qu’on est au moins deux enseignants à intervenir dans une classe.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8377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cohérence pédagogique</a:t>
            </a:r>
            <a:br>
              <a:rPr lang="fr-FR" dirty="0" smtClean="0"/>
            </a:br>
            <a:r>
              <a:rPr lang="fr-FR" dirty="0" smtClean="0"/>
              <a:t>             la cohérence horizontale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741506"/>
            <a:ext cx="7556313" cy="4384657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Proposer aux élèves d’une même classe des approches obéissant a des principes pédagogiques identiques sans être pour autant immuables et figés.</a:t>
            </a:r>
          </a:p>
          <a:p>
            <a:r>
              <a:rPr lang="fr-FR" dirty="0" smtClean="0"/>
              <a:t>Chaque enseignant conserve son identité, sa formation, ses expériences</a:t>
            </a:r>
          </a:p>
          <a:p>
            <a:r>
              <a:rPr lang="fr-FR" dirty="0" smtClean="0"/>
              <a:t>On ne clone pas les enseignants en proposant une  démarche unique et uniforme mais on va </a:t>
            </a:r>
            <a:r>
              <a:rPr lang="fr-FR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harmoniser</a:t>
            </a:r>
            <a:r>
              <a:rPr lang="fr-FR" dirty="0" smtClean="0"/>
              <a:t> les approches.</a:t>
            </a:r>
          </a:p>
          <a:p>
            <a:r>
              <a:rPr lang="fr-FR" dirty="0" smtClean="0"/>
              <a:t>L’ élève , au centre du système ne pourra donner du sens à l’école que si les attentes, les exigences et les comportements professionnels des uns et des autres lui paraissent relever de la même logique et viser les mêmes finalités.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7061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réussite des </a:t>
            </a:r>
            <a:r>
              <a:rPr lang="fr-FR" dirty="0" smtClean="0"/>
              <a:t>élèves: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981200"/>
            <a:ext cx="8300191" cy="4144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dirty="0" smtClean="0">
                <a:solidFill>
                  <a:schemeClr val="accent2">
                    <a:lumMod val="50000"/>
                    <a:lumOff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 </a:t>
            </a:r>
            <a:r>
              <a:rPr lang="fr-FR" sz="3200" dirty="0" smtClean="0"/>
              <a:t>La cohérence pédagogique </a:t>
            </a:r>
          </a:p>
          <a:p>
            <a:pPr marL="0" indent="0">
              <a:buNone/>
            </a:pPr>
            <a:r>
              <a:rPr lang="fr-FR" sz="3200" dirty="0" smtClean="0">
                <a:solidFill>
                  <a:srgbClr val="B050D7"/>
                </a:solidFill>
                <a:latin typeface="Wingdings"/>
                <a:ea typeface="Wingdings"/>
                <a:cs typeface="Wingdings"/>
                <a:sym typeface="Wingdings"/>
              </a:rPr>
              <a:t> </a:t>
            </a:r>
            <a:r>
              <a:rPr lang="fr-FR" sz="3200" dirty="0" smtClean="0"/>
              <a:t>L’amélioration des pratiques </a:t>
            </a:r>
          </a:p>
          <a:p>
            <a:pPr marL="0" indent="0">
              <a:buNone/>
            </a:pPr>
            <a:r>
              <a:rPr lang="fr-FR" sz="3200" dirty="0" smtClean="0"/>
              <a:t>       pédagogiques</a:t>
            </a:r>
          </a:p>
          <a:p>
            <a:pPr marL="0" indent="0">
              <a:buNone/>
            </a:pPr>
            <a:r>
              <a:rPr lang="fr-FR" sz="3200" dirty="0" smtClean="0">
                <a:solidFill>
                  <a:srgbClr val="B050D7"/>
                </a:solidFill>
                <a:latin typeface="Wingdings"/>
                <a:ea typeface="Wingdings"/>
                <a:cs typeface="Wingdings"/>
                <a:sym typeface="Wingdings"/>
              </a:rPr>
              <a:t> </a:t>
            </a:r>
            <a:r>
              <a:rPr lang="fr-FR" sz="3200" dirty="0" smtClean="0"/>
              <a:t>La gestion participative de la classe, les   </a:t>
            </a:r>
          </a:p>
          <a:p>
            <a:pPr marL="0" indent="0">
              <a:buNone/>
            </a:pPr>
            <a:r>
              <a:rPr lang="fr-FR" sz="3200" dirty="0" smtClean="0"/>
              <a:t>       interactions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61085602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réussite de l’élève :</a:t>
            </a:r>
            <a:br>
              <a:rPr lang="fr-FR" dirty="0" smtClean="0"/>
            </a:br>
            <a:r>
              <a:rPr lang="fr-FR" sz="2800" dirty="0" smtClean="0"/>
              <a:t>Motivation et amélioration des compétences</a:t>
            </a:r>
            <a:endParaRPr lang="fr-FR" sz="28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 l="-60192" r="-60192"/>
          <a:stretch>
            <a:fillRect/>
          </a:stretch>
        </p:blipFill>
        <p:spPr>
          <a:xfrm>
            <a:off x="498474" y="1702224"/>
            <a:ext cx="7556313" cy="4504348"/>
          </a:xfrm>
        </p:spPr>
      </p:pic>
    </p:spTree>
    <p:extLst>
      <p:ext uri="{BB962C8B-B14F-4D97-AF65-F5344CB8AC3E}">
        <p14:creationId xmlns:p14="http://schemas.microsoft.com/office/powerpoint/2010/main" val="362418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Enseignement bilingue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n"/>
            </a:pPr>
            <a:r>
              <a:rPr lang="fr-FR" sz="2800" dirty="0" smtClean="0"/>
              <a:t>Le bilinguisme a une influence positive sur le développement langagier et éducationnel des élèves</a:t>
            </a:r>
          </a:p>
          <a:p>
            <a:r>
              <a:rPr lang="fr-FR" sz="2800" dirty="0" smtClean="0"/>
              <a:t>Le niveau de développement de la langue maternelle est un indicateur de développement de la deuxième langue.</a:t>
            </a:r>
          </a:p>
          <a:p>
            <a:r>
              <a:rPr lang="fr-FR" sz="2800" dirty="0" smtClean="0"/>
              <a:t>La mise en relief du développement de la langue maternelle contribue à son développement mais aussi au développement des compétences des </a:t>
            </a:r>
            <a:r>
              <a:rPr lang="fr-FR" sz="2800" dirty="0" err="1" smtClean="0"/>
              <a:t>élèvese</a:t>
            </a:r>
            <a:r>
              <a:rPr lang="fr-FR" sz="2800" dirty="0" smtClean="0"/>
              <a:t> dans la langue de communication.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 smtClean="0"/>
              <a:t>Des atouts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749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206007"/>
            <a:ext cx="7556313" cy="1116106"/>
          </a:xfrm>
        </p:spPr>
        <p:txBody>
          <a:bodyPr/>
          <a:lstStyle/>
          <a:p>
            <a:r>
              <a:rPr lang="fr-FR" dirty="0" smtClean="0"/>
              <a:t>Quelles pistes pour plus de cohérence?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584379"/>
            <a:ext cx="7556313" cy="48298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B050D7"/>
                </a:solidFill>
              </a:rPr>
              <a:t>1 Formation</a:t>
            </a:r>
          </a:p>
          <a:p>
            <a:r>
              <a:rPr lang="fr-FR" dirty="0" smtClean="0"/>
              <a:t>Quels documents authentiques, quels supports utilisés?</a:t>
            </a:r>
          </a:p>
          <a:p>
            <a:r>
              <a:rPr lang="fr-FR" dirty="0" smtClean="0"/>
              <a:t>Comment évaluer en milieu bilingue?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B050D7"/>
                </a:solidFill>
              </a:rPr>
              <a:t>2 Observations de classe réciproques    </a:t>
            </a:r>
          </a:p>
          <a:p>
            <a:r>
              <a:rPr lang="fr-FR" dirty="0" smtClean="0"/>
              <a:t>Evite </a:t>
            </a:r>
            <a:r>
              <a:rPr lang="fr-FR" dirty="0"/>
              <a:t>la sclérose </a:t>
            </a:r>
            <a:r>
              <a:rPr lang="fr-FR" dirty="0" smtClean="0"/>
              <a:t>professionnelle</a:t>
            </a:r>
            <a:endParaRPr lang="fr-FR" dirty="0"/>
          </a:p>
          <a:p>
            <a:r>
              <a:rPr lang="fr-FR" dirty="0" smtClean="0"/>
              <a:t>Facilite les échanges pédagogiques</a:t>
            </a:r>
          </a:p>
          <a:p>
            <a:r>
              <a:rPr lang="fr-FR" dirty="0" smtClean="0"/>
              <a:t>Permet de mieux comprendre l’apprenant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B050D7"/>
                </a:solidFill>
              </a:rPr>
              <a:t>3 </a:t>
            </a:r>
            <a:r>
              <a:rPr lang="fr-FR" b="1" dirty="0" smtClean="0">
                <a:solidFill>
                  <a:srgbClr val="B050D7"/>
                </a:solidFill>
              </a:rPr>
              <a:t>Le travail en bin</a:t>
            </a:r>
            <a:r>
              <a:rPr lang="fr-FR" b="1" dirty="0" smtClean="0">
                <a:solidFill>
                  <a:srgbClr val="B050D7"/>
                </a:solidFill>
              </a:rPr>
              <a:t>ôme/</a:t>
            </a:r>
            <a:r>
              <a:rPr lang="fr-FR" b="1" smtClean="0">
                <a:solidFill>
                  <a:srgbClr val="B050D7"/>
                </a:solidFill>
              </a:rPr>
              <a:t>l</a:t>
            </a:r>
            <a:r>
              <a:rPr lang="fr-FR" b="1" smtClean="0">
                <a:solidFill>
                  <a:srgbClr val="B050D7"/>
                </a:solidFill>
              </a:rPr>
              <a:t>a « duette</a:t>
            </a:r>
            <a:r>
              <a:rPr lang="fr-FR" b="1" dirty="0" smtClean="0">
                <a:solidFill>
                  <a:srgbClr val="B050D7"/>
                </a:solidFill>
              </a:rPr>
              <a:t> »</a:t>
            </a:r>
          </a:p>
          <a:p>
            <a:r>
              <a:rPr lang="fr-FR" dirty="0" smtClean="0"/>
              <a:t>Réflexion sur la langue pour améliorer les 2 langues</a:t>
            </a:r>
          </a:p>
          <a:p>
            <a:r>
              <a:rPr lang="fr-FR" dirty="0" smtClean="0"/>
              <a:t>Projet </a:t>
            </a:r>
            <a:r>
              <a:rPr lang="fr-FR" dirty="0" smtClean="0"/>
              <a:t>culturel ou séquence pédagogique plurilingue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4749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- Pratiquer et développer !‘intercompréhension:</a:t>
            </a:r>
          </a:p>
          <a:p>
            <a:r>
              <a:rPr lang="fr-FR"/>
              <a:t>La diversification de l’offre en langues dans les établissements</a:t>
            </a:r>
          </a:p>
        </p:txBody>
      </p:sp>
    </p:spTree>
    <p:extLst>
      <p:ext uri="{BB962C8B-B14F-4D97-AF65-F5344CB8AC3E}">
        <p14:creationId xmlns:p14="http://schemas.microsoft.com/office/powerpoint/2010/main" val="1502122793"/>
      </p:ext>
    </p:extLst>
  </p:cSld>
  <p:clrMapOvr>
    <a:masterClrMapping/>
  </p:clrMapOvr>
</p:sld>
</file>

<file path=ppt/theme/theme1.xml><?xml version="1.0" encoding="utf-8"?>
<a:theme xmlns:a="http://schemas.openxmlformats.org/drawingml/2006/main" name="A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Avantage.thmx</Template>
  <TotalTime>349</TotalTime>
  <Words>354</Words>
  <Application>Microsoft Macintosh PowerPoint</Application>
  <PresentationFormat>Présentation à l'écran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Avantage</vt:lpstr>
      <vt:lpstr>Notion de Cohérence</vt:lpstr>
      <vt:lpstr>Cohérence ?</vt:lpstr>
      <vt:lpstr>La cohérence pédagogique              la cohérence horizontale</vt:lpstr>
      <vt:lpstr>La réussite des élèves:</vt:lpstr>
      <vt:lpstr>La réussite de l’élève : Motivation et amélioration des compétences</vt:lpstr>
      <vt:lpstr>Enseignement bilingue</vt:lpstr>
      <vt:lpstr>Quelles pistes pour plus de cohérence?</vt:lpstr>
      <vt:lpstr>Présentation PowerPoint</vt:lpstr>
    </vt:vector>
  </TitlesOfParts>
  <Company>AMBASSADE DE FRANCE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Notion de Cohérence</dc:title>
  <dc:creator>bureau formation AMCECA</dc:creator>
  <cp:lastModifiedBy>CORINNE  RUIZ</cp:lastModifiedBy>
  <cp:revision>17</cp:revision>
  <dcterms:created xsi:type="dcterms:W3CDTF">2015-01-06T15:49:49Z</dcterms:created>
  <dcterms:modified xsi:type="dcterms:W3CDTF">2015-01-19T23:10:22Z</dcterms:modified>
</cp:coreProperties>
</file>